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typi Medium"/>
      <p:regular r:id="rId17"/>
    </p:embeddedFont>
    <p:embeddedFont>
      <p:font typeface="Platypi Medium"/>
      <p:regular r:id="rId18"/>
    </p:embeddedFont>
    <p:embeddedFont>
      <p:font typeface="Platypi Medium"/>
      <p:regular r:id="rId19"/>
    </p:embeddedFont>
    <p:embeddedFont>
      <p:font typeface="Platypi Medium"/>
      <p:regular r:id="rId20"/>
    </p:embeddedFont>
    <p:embeddedFont>
      <p:font typeface="Source Serif 4"/>
      <p:regular r:id="rId21"/>
    </p:embeddedFont>
    <p:embeddedFont>
      <p:font typeface="Source Serif 4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hyperlink" Target="https://construction-safety-yolov11-object-detection-rhggazsepcpcpera4.streamlit.app/" TargetMode="External"/><Relationship Id="rId2" Type="http://schemas.openxmlformats.org/officeDocument/2006/relationships/image" Target="../media/image-9-1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866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AI-Powered Construction Safety Monitoring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4942"/>
            <a:ext cx="53355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Automated PPE Detection Using YOLO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89433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Presented by: Hazem Alaa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922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767" y="2816543"/>
            <a:ext cx="7077789" cy="548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Conclusion and Future Road Map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3767" y="3627596"/>
            <a:ext cx="13402866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AI-Powered Safety Monitoring System successfully transitions safety oversight from reactive to proactive, enhancing compliance and worker well-being.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3767" y="4105394"/>
            <a:ext cx="13402866" cy="1694021"/>
          </a:xfrm>
          <a:prstGeom prst="roundRect">
            <a:avLst>
              <a:gd name="adj" fmla="val 24849"/>
            </a:avLst>
          </a:prstGeom>
          <a:solidFill>
            <a:srgbClr val="F9F7F7"/>
          </a:solidFill>
          <a:ln/>
        </p:spPr>
      </p:sp>
      <p:sp>
        <p:nvSpPr>
          <p:cNvPr id="6" name="Text 3"/>
          <p:cNvSpPr/>
          <p:nvPr/>
        </p:nvSpPr>
        <p:spPr>
          <a:xfrm>
            <a:off x="789146" y="4280773"/>
            <a:ext cx="2334220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Achievements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89146" y="4659868"/>
            <a:ext cx="1305210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Deployed a real-time, high-accuracy PPE detection model.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89146" y="5001697"/>
            <a:ext cx="1305210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Established an accessible web application for safety audits.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89146" y="5343525"/>
            <a:ext cx="1305210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Validated the system's performance on real construction footage.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3767" y="6062424"/>
            <a:ext cx="5592366" cy="438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Next Generation Safety Features</a:t>
            </a:r>
            <a:endParaRPr lang="en-US" sz="27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490" y="6772513"/>
            <a:ext cx="263009" cy="26300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183719" y="6763822"/>
            <a:ext cx="3751540" cy="841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Worker Tracking: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Implementing multi-object tracking to monitor individual worker compliance over time.</a:t>
            </a:r>
            <a:endParaRPr lang="en-US" sz="13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0176" y="6772513"/>
            <a:ext cx="263009" cy="26300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724406" y="6763822"/>
            <a:ext cx="3751540" cy="841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Real-Time Alerts: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Integrating SMS/email notifications when persistent violations are detected.</a:t>
            </a:r>
            <a:endParaRPr lang="en-US" sz="13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0863" y="6772513"/>
            <a:ext cx="263009" cy="263009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265093" y="6763822"/>
            <a:ext cx="3751540" cy="841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Extended PPE Detection: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Expanding the model to detect fall harnesses, gloves, and protective eyewear.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084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Imperative for Automated Safety Monitoring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0202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Construction sites present dynamic and high-risk environments. Ensuring consistent adherence to Personal Protective Equipment (PPE) standards is critical but often challenging to manage manually.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82985"/>
            <a:ext cx="4196358" cy="3315772"/>
          </a:xfrm>
          <a:prstGeom prst="roundRect">
            <a:avLst>
              <a:gd name="adj" fmla="val 441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882985"/>
            <a:ext cx="121920" cy="3315772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140279"/>
            <a:ext cx="35903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Mitigating High-Risk Hazards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142524" y="5126950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Construction remains one of the most hazardous industries, where even minor lapses in PPE compliance can lead to severe injury or fatality.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882985"/>
            <a:ext cx="4196358" cy="3315772"/>
          </a:xfrm>
          <a:prstGeom prst="roundRect">
            <a:avLst>
              <a:gd name="adj" fmla="val 441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882985"/>
            <a:ext cx="121920" cy="3315772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4140279"/>
            <a:ext cx="35903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Ensuring Regulatory Compliance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565696" y="5126950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Manual inspections are time-consuming and prone to human error, leading to inconsistent safety records and potential regulatory fines.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882985"/>
            <a:ext cx="4196358" cy="3315772"/>
          </a:xfrm>
          <a:prstGeom prst="roundRect">
            <a:avLst>
              <a:gd name="adj" fmla="val 441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882985"/>
            <a:ext cx="121920" cy="3315772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4140279"/>
            <a:ext cx="35903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Scaling Site Oversight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9988868" y="5126950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Safety managers cannot be everywhere at once. An automated system provides 24/7, objective oversight across multiple concurrent work zones.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526" y="786646"/>
            <a:ext cx="7590949" cy="138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Objective: Real-Time PPE Compliance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6526" y="2506028"/>
            <a:ext cx="7590949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Our primary goal is to leverage advanced computer vision to create a robust system capable of immediately identifying safety non-compliance on site.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76526" y="3820716"/>
            <a:ext cx="7590949" cy="3622119"/>
          </a:xfrm>
          <a:prstGeom prst="roundRect">
            <a:avLst>
              <a:gd name="adj" fmla="val 919"/>
            </a:avLst>
          </a:prstGeom>
          <a:solidFill>
            <a:srgbClr val="F9F7F7"/>
          </a:solidFill>
          <a:ln/>
        </p:spPr>
      </p:sp>
      <p:sp>
        <p:nvSpPr>
          <p:cNvPr id="6" name="Shape 3"/>
          <p:cNvSpPr/>
          <p:nvPr/>
        </p:nvSpPr>
        <p:spPr>
          <a:xfrm>
            <a:off x="776526" y="3820716"/>
            <a:ext cx="3795474" cy="1988582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7" name="Text 4"/>
          <p:cNvSpPr/>
          <p:nvPr/>
        </p:nvSpPr>
        <p:spPr>
          <a:xfrm>
            <a:off x="998339" y="4042529"/>
            <a:ext cx="27793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Real-Time Detection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98339" y="4522351"/>
            <a:ext cx="3018949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Process live video feeds and uploaded files instantly to provide actionable insights.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572000" y="3820716"/>
            <a:ext cx="3795474" cy="1988582"/>
          </a:xfrm>
          <a:prstGeom prst="rect">
            <a:avLst/>
          </a:prstGeom>
          <a:solidFill>
            <a:srgbClr val="F9F7F7"/>
          </a:solidFill>
          <a:ln/>
        </p:spPr>
      </p:sp>
      <p:sp>
        <p:nvSpPr>
          <p:cNvPr id="10" name="Shape 7"/>
          <p:cNvSpPr/>
          <p:nvPr/>
        </p:nvSpPr>
        <p:spPr>
          <a:xfrm>
            <a:off x="4572000" y="3820716"/>
            <a:ext cx="30480" cy="1988582"/>
          </a:xfrm>
          <a:prstGeom prst="roundRect">
            <a:avLst>
              <a:gd name="adj" fmla="val 109201"/>
            </a:avLst>
          </a:prstGeom>
          <a:solidFill>
            <a:srgbClr val="D8D4D4"/>
          </a:solidFill>
          <a:ln/>
        </p:spPr>
      </p:sp>
      <p:sp>
        <p:nvSpPr>
          <p:cNvPr id="11" name="Text 8"/>
          <p:cNvSpPr/>
          <p:nvPr/>
        </p:nvSpPr>
        <p:spPr>
          <a:xfrm>
            <a:off x="5126712" y="4042529"/>
            <a:ext cx="28778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Targeted PPE Classes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5126712" y="4522351"/>
            <a:ext cx="3018949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Focus detection specifically on required gear: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helmets and safety vests.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294703" y="4537650"/>
            <a:ext cx="554712" cy="554712"/>
          </a:xfrm>
          <a:prstGeom prst="roundRect">
            <a:avLst>
              <a:gd name="adj" fmla="val 6000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3411" y="4676239"/>
            <a:ext cx="277297" cy="277297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76526" y="5809298"/>
            <a:ext cx="7590949" cy="1633538"/>
          </a:xfrm>
          <a:prstGeom prst="rect">
            <a:avLst/>
          </a:prstGeom>
          <a:solidFill>
            <a:srgbClr val="F9F7F7"/>
          </a:solidFill>
          <a:ln/>
        </p:spPr>
      </p:sp>
      <p:sp>
        <p:nvSpPr>
          <p:cNvPr id="16" name="Shape 12"/>
          <p:cNvSpPr/>
          <p:nvPr/>
        </p:nvSpPr>
        <p:spPr>
          <a:xfrm>
            <a:off x="776526" y="5809298"/>
            <a:ext cx="7590949" cy="30480"/>
          </a:xfrm>
          <a:prstGeom prst="roundRect">
            <a:avLst>
              <a:gd name="adj" fmla="val 109201"/>
            </a:avLst>
          </a:prstGeom>
          <a:solidFill>
            <a:srgbClr val="D8D4D4"/>
          </a:solidFill>
          <a:ln/>
        </p:spPr>
      </p:sp>
      <p:sp>
        <p:nvSpPr>
          <p:cNvPr id="17" name="Text 13"/>
          <p:cNvSpPr/>
          <p:nvPr/>
        </p:nvSpPr>
        <p:spPr>
          <a:xfrm>
            <a:off x="998339" y="6031111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Accurate Reporting</a:t>
            </a:r>
            <a:endParaRPr lang="en-US" sz="2150" dirty="0"/>
          </a:p>
        </p:txBody>
      </p:sp>
      <p:sp>
        <p:nvSpPr>
          <p:cNvPr id="18" name="Text 14"/>
          <p:cNvSpPr/>
          <p:nvPr/>
        </p:nvSpPr>
        <p:spPr>
          <a:xfrm>
            <a:off x="998339" y="6510933"/>
            <a:ext cx="6814423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Generate objective compliance reports based on visual evidence, reducing ambiguity.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311"/>
            <a:ext cx="129326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Building the Foundation: Dataset and Labeling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787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 high-quality, diverse dataset is essential for training a reliable object detection model that performs well under varied site conditions and lighting.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73022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2.2K+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2565916" y="52048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Images Collected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695236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Sourced from diverse construction environments globally.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4173022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9229130" y="52048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Core Classes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56884" y="5695236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Helmet, Vest, No Helmet, No Vest.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7817"/>
            <a:ext cx="107850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Architecture: Selecting YOLOv11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9022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We chose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YOLO (You Only Look Once)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architecture for its exceptional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speed, accuracy, and real-time detection capability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, making it perfectly suited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live safety monitoring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in construction environments.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3951" y="311134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Why YOLO?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1133951" y="4018478"/>
            <a:ext cx="127026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Single-Pass Detection: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YOLO analyzes the entire image in one forward pass, predicting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bounding boxes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class probabilities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simultaneously.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33951" y="5186482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Real-Time Performance: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Capable of processing multiple frames per second — ideal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video streams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on-site surveillance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33951" y="5991582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High Precision: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Accurately detects small and overlapping objects, such as helmets, vests, and workers, even in complex scenes.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33951" y="6796683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Lightweight &amp; Deployable: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Efficient enough for deployment on both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edge devices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cloud platforms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2771180"/>
            <a:ext cx="30480" cy="4830604"/>
          </a:xfrm>
          <a:prstGeom prst="rect">
            <a:avLst/>
          </a:prstGeom>
          <a:solidFill>
            <a:srgbClr val="3E2513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910" y="623411"/>
            <a:ext cx="8836819" cy="549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Training and Performance Metrics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910" y="1525191"/>
            <a:ext cx="13398579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model was rigorously trained, utilizing image augmentation techniques like rotation and scaling to enhance robustness against real-world variations.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5910" y="2180511"/>
            <a:ext cx="298537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Evaluation Metrics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615910" y="2686407"/>
            <a:ext cx="6484620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Mean Average Precision (mAP):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Measures the average quality of bounding box and classification predictions across all classes.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5910" y="3310890"/>
            <a:ext cx="6484620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Precision: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Indicates the accuracy of positive predictions (when the model says "PPE detected," is it correct?).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5910" y="3935373"/>
            <a:ext cx="6484620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Recall: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Measures the model's ability to find all relevant instances (did it catch all instances of missing PPE?).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15910" y="4656653"/>
            <a:ext cx="6484620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Initial testing achieved high confidence, confirming the model’s viability for deployment.</a:t>
            </a:r>
            <a:endParaRPr lang="en-US" sz="13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5049" y="2173129"/>
            <a:ext cx="3629501" cy="2419707"/>
          </a:xfrm>
          <a:prstGeom prst="rect">
            <a:avLst/>
          </a:prstGeom>
        </p:spPr>
      </p:pic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546" y="4959310"/>
            <a:ext cx="3674388" cy="24488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92386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Confirmed Results: Accurate PPE Detection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623655"/>
            <a:ext cx="1318712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Our model's performance was rigorously evaluated, showcasing strong capabilities in identifying PPE on construction sites. Below are the key metrics demonstrating its effectiveness.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721531"/>
            <a:ext cx="5520690" cy="773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Confusion Matrix: Predicted vs. Actual</a:t>
            </a:r>
            <a:endParaRPr lang="en-US" sz="2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3726656"/>
            <a:ext cx="5520690" cy="41405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752868" y="2721531"/>
            <a:ext cx="6007298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Training &amp; Validation Loss Over Epochs</a:t>
            </a:r>
            <a:endParaRPr lang="en-US" sz="2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868" y="3340060"/>
            <a:ext cx="7163395" cy="35816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603885"/>
            <a:ext cx="11617881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Confirmed Results: Accurate PPE Detection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7596" y="1727835"/>
            <a:ext cx="13095208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trained YOLO model demonstrates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high reliability and confidence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in identifying the presence or absence of mandated safety equipment.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7596" y="2676287"/>
            <a:ext cx="13095208" cy="438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Model Performance: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767596" y="3361611"/>
            <a:ext cx="1309520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Overall Accuracy (mAP50): ~93%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7596" y="3789164"/>
            <a:ext cx="1309520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Overall Accuracy (mAP50-95): ~61%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7596" y="4216718"/>
            <a:ext cx="1309520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Precision: 93%, Recall: 92%</a:t>
            </a:r>
            <a:endParaRPr lang="en-US" sz="17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216" y="4785717"/>
            <a:ext cx="4243030" cy="2631758"/>
          </a:xfrm>
          <a:prstGeom prst="rect">
            <a:avLst/>
          </a:prstGeom>
        </p:spPr>
      </p:pic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625" y="4785717"/>
            <a:ext cx="4243030" cy="2631758"/>
          </a:xfrm>
          <a:prstGeom prst="rect">
            <a:avLst/>
          </a:prstGeom>
        </p:spPr>
      </p:pic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035" y="4785717"/>
            <a:ext cx="4243030" cy="26317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447" y="930354"/>
            <a:ext cx="12576691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Deployment Strategy: Accessible Web Application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0447" y="1985367"/>
            <a:ext cx="1318950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 make the system immediately usable by safety managers, we deployed the model via a user-friendly Streamlit web application.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0447" y="2731532"/>
            <a:ext cx="8397359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Flexible Input: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Users can upload various video formats or connect directly to a local webcam for live site monitoring.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0447" y="3462218"/>
            <a:ext cx="8397359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Visual Feedback: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The application displays the processed video with real-time bounding boxes and confidence scores overlayed.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0447" y="4192905"/>
            <a:ext cx="8397359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Downloadable Reports: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Users can download the processed video file, complete with all safety violation detections, for auditing and training purposes.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0447" y="5036820"/>
            <a:ext cx="8397359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simplified interface ensures minimal technical training is required for site personnel.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0447" y="5880735"/>
            <a:ext cx="8397359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Demo Link: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pPr algn="l" indent="0" marL="0">
              <a:lnSpc>
                <a:spcPts val="2550"/>
              </a:lnSpc>
              <a:buNone/>
            </a:pPr>
            <a:r>
              <a:rPr lang="en-US" sz="1600" u="sng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https://construction-safety-yolov11-object-detection-rhggazsepcpcpera4.streamlit.app/</a:t>
            </a:r>
            <a:endParaRPr lang="en-US" sz="16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632" y="2777847"/>
            <a:ext cx="4289822" cy="42898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2025-10-24T07:00:18Z</dcterms:created>
  <dcterms:modified xsi:type="dcterms:W3CDTF">2025-10-24T07:00:18Z</dcterms:modified>
</cp:coreProperties>
</file>